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9FB3E-97D1-4314-AC88-24D8CAFE0E95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C3D9-20E2-43D2-819C-0A524B7F8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9FB3E-97D1-4314-AC88-24D8CAFE0E95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C3D9-20E2-43D2-819C-0A524B7F8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9FB3E-97D1-4314-AC88-24D8CAFE0E95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C3D9-20E2-43D2-819C-0A524B7F8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9FB3E-97D1-4314-AC88-24D8CAFE0E95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C3D9-20E2-43D2-819C-0A524B7F8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9FB3E-97D1-4314-AC88-24D8CAFE0E95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C3D9-20E2-43D2-819C-0A524B7F8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9FB3E-97D1-4314-AC88-24D8CAFE0E95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C3D9-20E2-43D2-819C-0A524B7F8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9FB3E-97D1-4314-AC88-24D8CAFE0E95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C3D9-20E2-43D2-819C-0A524B7F8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9FB3E-97D1-4314-AC88-24D8CAFE0E95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C3D9-20E2-43D2-819C-0A524B7F8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9FB3E-97D1-4314-AC88-24D8CAFE0E95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C3D9-20E2-43D2-819C-0A524B7F8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9FB3E-97D1-4314-AC88-24D8CAFE0E95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C3D9-20E2-43D2-819C-0A524B7F8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cu un colţ tăiat şi rotunjit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unghi drept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9FB3E-97D1-4314-AC88-24D8CAFE0E95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07FC3D9-20E2-43D2-819C-0A524B7F82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10" name="Formă liberă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ă liberă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ă liberă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59FB3E-97D1-4314-AC88-24D8CAFE0E95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7FC3D9-20E2-43D2-819C-0A524B7F82A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upar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ă liberă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ă liberă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Inserarea</a:t>
            </a:r>
            <a:r>
              <a:rPr lang="en-US" dirty="0" smtClean="0"/>
              <a:t> </a:t>
            </a:r>
            <a:r>
              <a:rPr lang="en-US" dirty="0" err="1" smtClean="0"/>
              <a:t>hiperlegaturilor</a:t>
            </a:r>
            <a:endParaRPr lang="en-US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75775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vi-VN" dirty="0" smtClean="0"/>
              <a:t>Hiperlegăturile pot fi texte sau elemente grafice, care ne ajută</a:t>
            </a:r>
            <a:r>
              <a:rPr lang="en-US" dirty="0"/>
              <a:t> </a:t>
            </a:r>
            <a:r>
              <a:rPr lang="vi-VN" dirty="0" smtClean="0"/>
              <a:t>să:</a:t>
            </a:r>
          </a:p>
          <a:p>
            <a:r>
              <a:rPr lang="vi-VN" dirty="0" smtClean="0"/>
              <a:t>facem legătura către fișiere imagine, audio sau video;</a:t>
            </a:r>
          </a:p>
          <a:p>
            <a:r>
              <a:rPr lang="vi-VN" dirty="0" smtClean="0"/>
              <a:t>interconectăm  paginile HTML ale unui sit web;</a:t>
            </a:r>
          </a:p>
          <a:p>
            <a:r>
              <a:rPr lang="vi-VN" dirty="0" smtClean="0"/>
              <a:t>conectăm site-ul nostru la alte site-uri web, la serviciul e-mail sau la alte documente de interes decât cele HTML;</a:t>
            </a:r>
          </a:p>
          <a:p>
            <a:pPr>
              <a:buNone/>
            </a:pPr>
            <a:r>
              <a:rPr lang="vi-VN" dirty="0" smtClean="0"/>
              <a:t>Hiperlegăturile se introduc cu </a:t>
            </a:r>
            <a:r>
              <a:rPr lang="vi-VN" dirty="0" smtClean="0">
                <a:solidFill>
                  <a:srgbClr val="FF0000"/>
                </a:solidFill>
              </a:rPr>
              <a:t>ajutorul marcajului &lt;a&gt;…&lt;/a&gt; </a:t>
            </a:r>
            <a:r>
              <a:rPr lang="vi-VN" dirty="0" smtClean="0"/>
              <a:t>(de la </a:t>
            </a:r>
            <a:r>
              <a:rPr lang="vi-VN" i="1" dirty="0" smtClean="0"/>
              <a:t>anchor</a:t>
            </a:r>
            <a:r>
              <a:rPr lang="vi-VN" dirty="0" smtClean="0"/>
              <a:t> = </a:t>
            </a:r>
            <a:r>
              <a:rPr lang="vi-VN" i="1" dirty="0" smtClean="0"/>
              <a:t>ancoră</a:t>
            </a:r>
            <a:r>
              <a:rPr lang="vi-VN" dirty="0" smtClean="0"/>
              <a:t>). În browser, zonele active, care devin sensibile la apăsarea butonului stâng al mouse-ului, apar, implicit, subliniate cu o linie de culoare albastră.</a:t>
            </a:r>
            <a:endParaRPr lang="en-US" dirty="0" smtClean="0"/>
          </a:p>
          <a:p>
            <a:pPr>
              <a:buNone/>
            </a:pPr>
            <a:r>
              <a:rPr lang="vi-VN" dirty="0" smtClean="0"/>
              <a:t> Rolul de hiperlegătură îl poate avea și o imagine, dacă ea este inserată între marcajele &lt;a&gt;…&lt;/a&gt;.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vi-VN" dirty="0" smtClean="0"/>
              <a:t>Link-urile sunt alcătuite din </a:t>
            </a:r>
            <a:r>
              <a:rPr lang="vi-VN" i="1" dirty="0" smtClean="0">
                <a:solidFill>
                  <a:srgbClr val="FF0000"/>
                </a:solidFill>
              </a:rPr>
              <a:t>ancoră</a:t>
            </a:r>
            <a:r>
              <a:rPr lang="vi-VN" dirty="0" smtClean="0"/>
              <a:t> și </a:t>
            </a:r>
            <a:r>
              <a:rPr lang="vi-VN" i="1" dirty="0" smtClean="0">
                <a:solidFill>
                  <a:srgbClr val="FF0000"/>
                </a:solidFill>
              </a:rPr>
              <a:t>referința</a:t>
            </a:r>
            <a:r>
              <a:rPr lang="vi-VN" i="1" dirty="0" smtClean="0"/>
              <a:t> </a:t>
            </a:r>
            <a:r>
              <a:rPr lang="vi-VN" i="1" dirty="0" smtClean="0">
                <a:solidFill>
                  <a:srgbClr val="FF0000"/>
                </a:solidFill>
              </a:rPr>
              <a:t>URL</a:t>
            </a:r>
            <a:r>
              <a:rPr lang="vi-VN" dirty="0" smtClean="0"/>
              <a:t>. </a:t>
            </a:r>
            <a:endParaRPr lang="en-US" dirty="0" smtClean="0"/>
          </a:p>
          <a:p>
            <a:r>
              <a:rPr lang="vi-VN" b="1" dirty="0" smtClean="0">
                <a:solidFill>
                  <a:srgbClr val="FF0000"/>
                </a:solidFill>
              </a:rPr>
              <a:t>Ancora</a:t>
            </a:r>
            <a:r>
              <a:rPr lang="vi-VN" dirty="0" smtClean="0"/>
              <a:t> reprezintă textul sau imaginea care ne conduc spre o altă pagină HTML, iar </a:t>
            </a:r>
            <a:r>
              <a:rPr lang="vi-VN" dirty="0" smtClean="0">
                <a:solidFill>
                  <a:srgbClr val="FF0000"/>
                </a:solidFill>
              </a:rPr>
              <a:t>referința</a:t>
            </a:r>
            <a:r>
              <a:rPr lang="vi-VN" dirty="0" smtClean="0"/>
              <a:t> URL (</a:t>
            </a:r>
            <a:r>
              <a:rPr lang="vi-VN" i="1" dirty="0" smtClean="0"/>
              <a:t>Uniform Resource Locator</a:t>
            </a:r>
            <a:r>
              <a:rPr lang="vi-VN" dirty="0" smtClean="0"/>
              <a:t>) reprezintă adresa documentului la care ne va conduce link-ul. </a:t>
            </a:r>
            <a:endParaRPr lang="en-US" dirty="0" smtClean="0"/>
          </a:p>
          <a:p>
            <a:r>
              <a:rPr lang="vi-VN" dirty="0" smtClean="0"/>
              <a:t>Există două tipuri de legături: </a:t>
            </a:r>
            <a:r>
              <a:rPr lang="vi-VN" i="1" dirty="0" smtClean="0">
                <a:solidFill>
                  <a:srgbClr val="FF0000"/>
                </a:solidFill>
              </a:rPr>
              <a:t>absolute</a:t>
            </a:r>
            <a:r>
              <a:rPr lang="vi-VN" dirty="0" smtClean="0"/>
              <a:t> și </a:t>
            </a:r>
            <a:r>
              <a:rPr lang="vi-VN" i="1" dirty="0" smtClean="0">
                <a:solidFill>
                  <a:srgbClr val="FF0000"/>
                </a:solidFill>
              </a:rPr>
              <a:t>relative</a:t>
            </a:r>
            <a:r>
              <a:rPr lang="vi-VN" dirty="0" smtClean="0"/>
              <a:t>. Legăturile absolute au ca referință URL adresa completă a documentului la care ne va conduce link-ul, iar legăturile relative au ca referință URL adresa unui fișier care se găsește în același director în care se află și fișierul care conține link-ul.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dirty="0" smtClean="0"/>
              <a:t>Link-urile pot fi clasificate în: </a:t>
            </a:r>
            <a:r>
              <a:rPr lang="vi-VN" i="1" dirty="0" smtClean="0"/>
              <a:t>link-uri interne</a:t>
            </a:r>
            <a:r>
              <a:rPr lang="vi-VN" dirty="0" smtClean="0"/>
              <a:t> (care fac legătura în altă parte a documentului curent) și </a:t>
            </a:r>
            <a:r>
              <a:rPr lang="vi-VN" i="1" dirty="0" smtClean="0"/>
              <a:t>link-uri externe </a:t>
            </a:r>
            <a:r>
              <a:rPr lang="vi-VN" dirty="0" smtClean="0"/>
              <a:t>(care fac legătura spre alte documente). Pentru a crea un link intern avem nevoie de două marcaje &lt;a&gt; și de atributul </a:t>
            </a:r>
            <a:r>
              <a:rPr lang="vi-VN" i="1" dirty="0" smtClean="0"/>
              <a:t>name</a:t>
            </a:r>
            <a:r>
              <a:rPr lang="vi-VN" dirty="0" smtClean="0"/>
              <a:t>.</a:t>
            </a:r>
            <a:r>
              <a:rPr lang="vi-VN" b="1" dirty="0" smtClean="0"/>
              <a:t> </a:t>
            </a:r>
            <a:endParaRPr lang="en-US" b="1" dirty="0" smtClean="0"/>
          </a:p>
          <a:p>
            <a:r>
              <a:rPr lang="en-US" b="1" dirty="0" smtClean="0"/>
              <a:t>Ex….</a:t>
            </a:r>
            <a:r>
              <a:rPr lang="es-ES" dirty="0" smtClean="0"/>
              <a:t> &lt;a </a:t>
            </a:r>
            <a:r>
              <a:rPr lang="es-ES" dirty="0" err="1" smtClean="0"/>
              <a:t>name</a:t>
            </a:r>
            <a:r>
              <a:rPr lang="es-ES" dirty="0" smtClean="0"/>
              <a:t>=”sus”&gt;sus&lt;/a&gt; </a:t>
            </a:r>
          </a:p>
          <a:p>
            <a:pPr>
              <a:buNone/>
            </a:pPr>
            <a:r>
              <a:rPr lang="es-ES" dirty="0"/>
              <a:t>	</a:t>
            </a:r>
            <a:r>
              <a:rPr lang="es-ES" dirty="0" smtClean="0"/>
              <a:t>	   &lt;a </a:t>
            </a:r>
            <a:r>
              <a:rPr lang="es-ES" dirty="0" err="1" smtClean="0"/>
              <a:t>href</a:t>
            </a:r>
            <a:r>
              <a:rPr lang="es-ES" dirty="0" smtClean="0"/>
              <a:t>=”#sus”&gt;Sus   &lt;/a&gt;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en-US" dirty="0" smtClean="0"/>
              <a:t>EXEMPLE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126" y="1428736"/>
            <a:ext cx="8786874" cy="4467236"/>
          </a:xfrm>
        </p:spPr>
        <p:txBody>
          <a:bodyPr>
            <a:noAutofit/>
          </a:bodyPr>
          <a:lstStyle/>
          <a:p>
            <a:pPr marL="457200" indent="-457200"/>
            <a:r>
              <a:rPr lang="en-US" sz="2800" dirty="0" smtClean="0"/>
              <a:t>&lt;</a:t>
            </a:r>
            <a:r>
              <a:rPr lang="en-US" sz="2800" dirty="0" smtClean="0"/>
              <a:t>a </a:t>
            </a:r>
            <a:r>
              <a:rPr lang="en-US" sz="2800" dirty="0" err="1" smtClean="0"/>
              <a:t>href</a:t>
            </a:r>
            <a:r>
              <a:rPr lang="en-US" sz="2800" dirty="0" smtClean="0"/>
              <a:t>="https</a:t>
            </a:r>
            <a:r>
              <a:rPr lang="en-US" sz="2800" dirty="0" smtClean="0"/>
              <a:t>://clasadetic.wikispaces.com</a:t>
            </a:r>
            <a:r>
              <a:rPr lang="en-US" sz="2800" dirty="0" smtClean="0"/>
              <a:t>/"</a:t>
            </a:r>
            <a:r>
              <a:rPr lang="en-US" sz="2800" dirty="0" smtClean="0"/>
              <a:t> </a:t>
            </a:r>
            <a:r>
              <a:rPr lang="en-US" sz="2800" dirty="0" smtClean="0"/>
              <a:t>                    target</a:t>
            </a:r>
            <a:r>
              <a:rPr lang="en-US" sz="2800" dirty="0" smtClean="0"/>
              <a:t>="_blank" </a:t>
            </a:r>
            <a:r>
              <a:rPr lang="en-US" sz="2800" dirty="0" smtClean="0"/>
              <a:t>&gt;tic&lt;/</a:t>
            </a:r>
            <a:r>
              <a:rPr lang="en-US" sz="2800" dirty="0" smtClean="0"/>
              <a:t>a</a:t>
            </a:r>
            <a:r>
              <a:rPr lang="en-US" sz="2800" dirty="0" smtClean="0"/>
              <a:t>&gt;</a:t>
            </a:r>
          </a:p>
          <a:p>
            <a:pPr marL="457200" indent="-457200"/>
            <a:r>
              <a:rPr lang="en-US" sz="2800" dirty="0" smtClean="0"/>
              <a:t>&lt;</a:t>
            </a:r>
            <a:r>
              <a:rPr lang="en-US" sz="2800" dirty="0" smtClean="0"/>
              <a:t>a name="top"&gt; INCEPUT&lt;/a</a:t>
            </a:r>
            <a:r>
              <a:rPr lang="en-US" sz="2800" dirty="0" smtClean="0"/>
              <a:t>&gt; </a:t>
            </a:r>
          </a:p>
          <a:p>
            <a:pPr marL="457200" indent="-457200">
              <a:buNone/>
            </a:pPr>
            <a:r>
              <a:rPr lang="en-US" sz="2800" dirty="0" smtClean="0"/>
              <a:t>          …..TEXT …….</a:t>
            </a:r>
          </a:p>
          <a:p>
            <a:pPr marL="457200" indent="-457200">
              <a:buNone/>
            </a:pPr>
            <a:r>
              <a:rPr lang="en-US" sz="2800" dirty="0" smtClean="0"/>
              <a:t>        &lt;</a:t>
            </a:r>
            <a:r>
              <a:rPr lang="en-US" sz="2800" dirty="0" smtClean="0"/>
              <a:t>a </a:t>
            </a:r>
            <a:r>
              <a:rPr lang="en-US" sz="2800" dirty="0" err="1" smtClean="0"/>
              <a:t>href</a:t>
            </a:r>
            <a:r>
              <a:rPr lang="en-US" sz="2800" dirty="0" smtClean="0"/>
              <a:t>="#top"&gt;</a:t>
            </a:r>
            <a:r>
              <a:rPr lang="en-US" sz="2800" dirty="0" err="1" smtClean="0"/>
              <a:t>Mergi</a:t>
            </a:r>
            <a:r>
              <a:rPr lang="en-US" sz="2800" dirty="0" smtClean="0"/>
              <a:t> la </a:t>
            </a:r>
            <a:r>
              <a:rPr lang="en-US" sz="2800" dirty="0" err="1" smtClean="0"/>
              <a:t>inceput</a:t>
            </a:r>
            <a:r>
              <a:rPr lang="en-US" sz="2800" dirty="0" smtClean="0"/>
              <a:t>&lt;/a&gt; </a:t>
            </a:r>
            <a:endParaRPr lang="en-US" sz="2800" dirty="0" smtClean="0"/>
          </a:p>
          <a:p>
            <a:pPr marL="457200" indent="-457200"/>
            <a:r>
              <a:rPr lang="en-US" sz="2800" dirty="0" smtClean="0"/>
              <a:t>&lt;</a:t>
            </a:r>
            <a:r>
              <a:rPr lang="en-US" sz="2800" dirty="0" smtClean="0"/>
              <a:t>a </a:t>
            </a:r>
            <a:r>
              <a:rPr lang="en-US" sz="2800" dirty="0" err="1" smtClean="0"/>
              <a:t>href</a:t>
            </a:r>
            <a:r>
              <a:rPr lang="en-US" sz="2800" dirty="0" smtClean="0"/>
              <a:t>="mailto:admin@exemplu.com" &gt;</a:t>
            </a:r>
            <a:r>
              <a:rPr lang="en-US" sz="2800" dirty="0" err="1" smtClean="0"/>
              <a:t>Nelamuriri</a:t>
            </a:r>
            <a:r>
              <a:rPr lang="en-US" sz="2800" dirty="0" smtClean="0"/>
              <a:t> </a:t>
            </a:r>
            <a:r>
              <a:rPr lang="en-US" sz="2800" dirty="0" err="1" smtClean="0"/>
              <a:t>aici</a:t>
            </a:r>
            <a:r>
              <a:rPr lang="en-US" sz="2800" dirty="0" smtClean="0"/>
              <a:t>&lt;/a</a:t>
            </a:r>
            <a:r>
              <a:rPr lang="en-US" sz="2800" dirty="0" smtClean="0"/>
              <a:t>&gt;</a:t>
            </a:r>
          </a:p>
          <a:p>
            <a:pPr marL="457200" indent="-457200"/>
            <a:r>
              <a:rPr lang="en-US" sz="2800" dirty="0" smtClean="0"/>
              <a:t>&lt;</a:t>
            </a:r>
            <a:r>
              <a:rPr lang="en-US" sz="2800" dirty="0" smtClean="0"/>
              <a:t>a </a:t>
            </a:r>
            <a:r>
              <a:rPr lang="en-US" sz="2800" dirty="0" err="1" smtClean="0"/>
              <a:t>href</a:t>
            </a:r>
            <a:r>
              <a:rPr lang="en-US" sz="2800" dirty="0" smtClean="0"/>
              <a:t>="</a:t>
            </a:r>
            <a:r>
              <a:rPr lang="en-US" sz="2800" dirty="0" smtClean="0"/>
              <a:t> https://clasadetic.wikispaces.com </a:t>
            </a:r>
            <a:r>
              <a:rPr lang="en-US" sz="2800" dirty="0" smtClean="0"/>
              <a:t>“ </a:t>
            </a:r>
            <a:r>
              <a:rPr lang="en-US" sz="2800" dirty="0" smtClean="0"/>
              <a:t>&gt;&lt;</a:t>
            </a:r>
            <a:r>
              <a:rPr lang="en-US" sz="2800" dirty="0" err="1" smtClean="0"/>
              <a:t>img</a:t>
            </a:r>
            <a:r>
              <a:rPr lang="en-US" sz="2800" dirty="0" smtClean="0"/>
              <a:t> </a:t>
            </a:r>
            <a:r>
              <a:rPr lang="en-US" sz="2800" dirty="0" err="1" smtClean="0"/>
              <a:t>src</a:t>
            </a:r>
            <a:r>
              <a:rPr lang="en-US" sz="2800" dirty="0" smtClean="0"/>
              <a:t>="imagine.jpg"/&gt; &lt;/</a:t>
            </a:r>
            <a:r>
              <a:rPr lang="en-US" sz="2800" dirty="0" smtClean="0"/>
              <a:t>a&gt; </a:t>
            </a:r>
            <a:endParaRPr lang="en-US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">
  <a:themeElements>
    <a:clrScheme name="Flux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</TotalTime>
  <Words>178</Words>
  <Application>Microsoft Office PowerPoint</Application>
  <PresentationFormat>Expunere pe ecran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5</vt:i4>
      </vt:variant>
    </vt:vector>
  </HeadingPairs>
  <TitlesOfParts>
    <vt:vector size="6" baseType="lpstr">
      <vt:lpstr>Flux</vt:lpstr>
      <vt:lpstr>Inserarea hiperlegaturilor</vt:lpstr>
      <vt:lpstr>Diapozitivul 2</vt:lpstr>
      <vt:lpstr>Diapozitivul 3</vt:lpstr>
      <vt:lpstr>Diapozitivul 4</vt:lpstr>
      <vt:lpstr>EXEMPLE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Inserarea hiperlegaturilor</dc:title>
  <dc:creator>User</dc:creator>
  <cp:lastModifiedBy>User</cp:lastModifiedBy>
  <cp:revision>3</cp:revision>
  <dcterms:created xsi:type="dcterms:W3CDTF">2013-01-13T02:31:27Z</dcterms:created>
  <dcterms:modified xsi:type="dcterms:W3CDTF">2013-01-19T23:33:48Z</dcterms:modified>
</cp:coreProperties>
</file>